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8" r:id="rId2"/>
    <p:sldId id="259" r:id="rId3"/>
    <p:sldId id="260" r:id="rId4"/>
    <p:sldId id="261" r:id="rId5"/>
    <p:sldId id="262" r:id="rId6"/>
    <p:sldId id="263" r:id="rId7"/>
    <p:sldId id="285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4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t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b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5BC79DC8-88FD-486E-B840-B544FE3841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603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t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b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63" tIns="46581" rIns="93163" bIns="46581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6728499E-A7F2-4240-AF97-9EC4A6F110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924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484C27-5ADA-44D3-A623-1FEE761E5F4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77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F29094-B9F1-4944-9558-F9655C273A92}" type="slidenum">
              <a:rPr lang="en-US" altLang="en-US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908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142C6A-F22B-4607-A262-4833CBEAEF5C}" type="slidenum">
              <a:rPr lang="en-US" altLang="en-US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5985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4BC5C8-64CC-417E-B10F-297FF74988B7}" type="slidenum">
              <a:rPr lang="en-US" altLang="en-US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791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BBA560-DA15-4B67-ACC5-8211440D2B47}" type="slidenum">
              <a:rPr lang="en-US" altLang="en-US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9495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89D578-5F7B-464F-AF56-601418C3860B}" type="slidenum">
              <a:rPr lang="en-US" altLang="en-US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5455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F0B20A-FF6C-4F56-8378-D04762ADE6C2}" type="slidenum">
              <a:rPr lang="en-US" altLang="en-US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29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524885-B0C6-45C7-9399-71C39B209A01}" type="slidenum">
              <a:rPr lang="en-US" altLang="en-US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021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74A0AC-E981-4327-9A43-99731D7D6C07}" type="slidenum">
              <a:rPr lang="en-US" altLang="en-US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54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2E904A-FDC5-46E0-B061-65DF276CE6B6}" type="slidenum">
              <a:rPr lang="en-US" altLang="en-US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725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CEEC1C2-43B4-4DC0-A187-044C4FE0F144}" type="slidenum">
              <a:rPr lang="en-US" altLang="en-US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27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5B5F3FF-9AD2-447D-AE53-DDBF2979D293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7880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291752-B785-458E-B544-2E93163DB305}" type="slidenum">
              <a:rPr lang="en-US" altLang="en-US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275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DEAD8F-AEA4-42E9-B73F-27A301233F59}" type="slidenum">
              <a:rPr lang="en-US" altLang="en-US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6107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C060A8-9757-45C7-AD4A-42B7BA982955}" type="slidenum">
              <a:rPr lang="en-US" altLang="en-US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3845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6F4505-B0EB-45F7-BB82-645A709F9C59}" type="slidenum">
              <a:rPr lang="en-US" altLang="en-US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547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3A0A2B-284F-4003-8056-2EAFC1FA7697}" type="slidenum">
              <a:rPr lang="en-US" altLang="en-US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4168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9DF00E-8550-4BD5-A2CB-89CD0CD6CB20}" type="slidenum">
              <a:rPr lang="en-US" altLang="en-US"/>
              <a:pPr eaLnBrk="1" hangingPunct="1"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464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ADC065-728B-46BE-9B9E-C516459BB8A8}" type="slidenum">
              <a:rPr lang="en-US" altLang="en-US"/>
              <a:pPr eaLnBrk="1" hangingPunct="1"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87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215C02-2A91-4A83-982E-65EF752D7EE0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39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F364566-176E-4124-9D78-341ECB6A9B16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91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F61436-34E0-40F0-8BCD-F74B9C81F333}" type="slidenum">
              <a:rPr lang="en-US" altLang="en-US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04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094D75E-46D0-4F31-A868-D0C83D75C3E7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68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CAEC5D-675C-46A7-9CF8-DF1A163B9440}" type="slidenum">
              <a:rPr lang="en-US" altLang="en-US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681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EDA0D7-EEFC-48A8-97F6-210EE92A1F72}" type="slidenum">
              <a:rPr lang="en-US" altLang="en-US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433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E24CC0-5F60-4B82-B8AB-4CD4774B7A2F}" type="slidenum">
              <a:rPr lang="en-US" altLang="en-US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60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F81FB-F044-4EB8-B80B-51ADAF53F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70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30DD4-AD86-47D5-BD6E-7A6630BA08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41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3B04F-945F-4330-8FE4-D857C0DAEF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46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6D3DA-8E26-4FAD-9C63-C71D3EDD8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72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3C887-0FBF-4725-89BD-7B6DA728B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18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E83CD2-0F77-4BE9-A4A3-9F670D44A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13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BF80E-936A-4F61-80A1-5A035EA925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FB12E-4464-416A-B7DD-455596AD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5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64023-A9DE-4FCE-AF4C-AA910736C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93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D0DA0-505A-4FBE-A540-780750EC4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52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93F17-21A4-4962-A37C-B21D5FADA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825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89EA51-8D2B-410A-B369-DD9FA22B08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1:10 Who was specifically NOT invited to </a:t>
            </a:r>
            <a:r>
              <a:rPr lang="en-US" altLang="en-US" b="1" dirty="0" err="1" smtClean="0">
                <a:solidFill>
                  <a:schemeClr val="bg1"/>
                </a:solidFill>
              </a:rPr>
              <a:t>Adonijah’s</a:t>
            </a:r>
            <a:r>
              <a:rPr lang="en-US" altLang="en-US" b="1" dirty="0" smtClean="0">
                <a:solidFill>
                  <a:schemeClr val="bg1"/>
                </a:solidFill>
              </a:rPr>
              <a:t> sacrifice at </a:t>
            </a:r>
            <a:r>
              <a:rPr lang="en-US" altLang="en-US" b="1" dirty="0" err="1" smtClean="0">
                <a:solidFill>
                  <a:schemeClr val="bg1"/>
                </a:solidFill>
              </a:rPr>
              <a:t>En</a:t>
            </a:r>
            <a:r>
              <a:rPr lang="en-US" altLang="en-US" b="1" dirty="0" smtClean="0">
                <a:solidFill>
                  <a:schemeClr val="bg1"/>
                </a:solidFill>
              </a:rPr>
              <a:t> </a:t>
            </a:r>
            <a:r>
              <a:rPr lang="en-US" altLang="en-US" b="1" dirty="0" err="1" smtClean="0">
                <a:solidFill>
                  <a:schemeClr val="bg1"/>
                </a:solidFill>
              </a:rPr>
              <a:t>Rogel</a:t>
            </a:r>
            <a:r>
              <a:rPr lang="en-US" altLang="en-US" b="1" dirty="0" smtClean="0">
                <a:solidFill>
                  <a:schemeClr val="bg1"/>
                </a:solidFill>
              </a:rPr>
              <a:t>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</a:t>
            </a:r>
          </a:p>
        </p:txBody>
      </p:sp>
      <p:grpSp>
        <p:nvGrpSpPr>
          <p:cNvPr id="4110" name="Group 14"/>
          <p:cNvGrpSpPr>
            <a:grpSpLocks/>
          </p:cNvGrpSpPr>
          <p:nvPr/>
        </p:nvGrpSpPr>
        <p:grpSpPr bwMode="auto">
          <a:xfrm>
            <a:off x="685800" y="2559050"/>
            <a:ext cx="8077200" cy="579438"/>
            <a:chOff x="432" y="1612"/>
            <a:chExt cx="5088" cy="365"/>
          </a:xfrm>
        </p:grpSpPr>
        <p:sp>
          <p:nvSpPr>
            <p:cNvPr id="2062" name="Text Box 8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David and Solomon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63" name="Oval 11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85800" y="3702049"/>
            <a:ext cx="8077200" cy="1077913"/>
            <a:chOff x="432" y="2332"/>
            <a:chExt cx="5088" cy="679"/>
          </a:xfrm>
        </p:grpSpPr>
        <p:sp>
          <p:nvSpPr>
            <p:cNvPr id="2060" name="Text Box 9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err="1" smtClean="0">
                  <a:solidFill>
                    <a:schemeClr val="bg1"/>
                  </a:solidFill>
                </a:rPr>
                <a:t>Adonijah’s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 brothers, the king’s sons, and the king’s servants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61" name="Oval 12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4112" name="Group 16"/>
          <p:cNvGrpSpPr>
            <a:grpSpLocks/>
          </p:cNvGrpSpPr>
          <p:nvPr/>
        </p:nvGrpSpPr>
        <p:grpSpPr bwMode="auto">
          <a:xfrm>
            <a:off x="685800" y="4845048"/>
            <a:ext cx="8077200" cy="1077913"/>
            <a:chOff x="432" y="3052"/>
            <a:chExt cx="5088" cy="679"/>
          </a:xfrm>
        </p:grpSpPr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Nathan the prophet, Benaiah, the mighty men, and Solomon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59" name="Oval 13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4114" name="AutoShape 18"/>
          <p:cNvSpPr>
            <a:spLocks noChangeArrowheads="1"/>
          </p:cNvSpPr>
          <p:nvPr/>
        </p:nvSpPr>
        <p:spPr bwMode="auto">
          <a:xfrm>
            <a:off x="579954" y="4762498"/>
            <a:ext cx="8335446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10:11 What did Hiram’s ships bring to Solomon?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#10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11278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Gold, frankincense, and myrrh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279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1276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Cedars and gold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277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685800" y="4845048"/>
            <a:ext cx="8077200" cy="1077913"/>
            <a:chOff x="432" y="3052"/>
            <a:chExt cx="5088" cy="679"/>
          </a:xfrm>
        </p:grpSpPr>
        <p:sp>
          <p:nvSpPr>
            <p:cNvPr id="11274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Almug wood and precious stones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275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533400" y="4648200"/>
            <a:ext cx="80772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11:29 What did the prophet Ahijah do when he saw Jeroboam in the field?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#11</a:t>
            </a:r>
          </a:p>
        </p:txBody>
      </p: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685800" y="2482849"/>
            <a:ext cx="8077200" cy="584200"/>
            <a:chOff x="432" y="1612"/>
            <a:chExt cx="5088" cy="368"/>
          </a:xfrm>
        </p:grpSpPr>
        <p:sp>
          <p:nvSpPr>
            <p:cNvPr id="12302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Cursed the altar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303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45" name="Group 9"/>
          <p:cNvGrpSpPr>
            <a:grpSpLocks/>
          </p:cNvGrpSpPr>
          <p:nvPr/>
        </p:nvGrpSpPr>
        <p:grpSpPr bwMode="auto">
          <a:xfrm>
            <a:off x="685800" y="3625848"/>
            <a:ext cx="8077200" cy="584200"/>
            <a:chOff x="432" y="2332"/>
            <a:chExt cx="5088" cy="368"/>
          </a:xfrm>
        </p:grpSpPr>
        <p:sp>
          <p:nvSpPr>
            <p:cNvPr id="12300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Fell down and prayed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301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48" name="Group 12"/>
          <p:cNvGrpSpPr>
            <a:grpSpLocks/>
          </p:cNvGrpSpPr>
          <p:nvPr/>
        </p:nvGrpSpPr>
        <p:grpSpPr bwMode="auto">
          <a:xfrm>
            <a:off x="685800" y="4845048"/>
            <a:ext cx="8077200" cy="584200"/>
            <a:chOff x="432" y="3052"/>
            <a:chExt cx="5088" cy="368"/>
          </a:xfrm>
        </p:grpSpPr>
        <p:sp>
          <p:nvSpPr>
            <p:cNvPr id="12298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Tore his garment 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299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533400" y="4845051"/>
            <a:ext cx="5562600" cy="71755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12:25 What city did Jeroboam build and dwell in?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#12</a:t>
            </a:r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685800" y="2482850"/>
            <a:ext cx="8077200" cy="584200"/>
            <a:chOff x="432" y="1612"/>
            <a:chExt cx="5088" cy="368"/>
          </a:xfrm>
        </p:grpSpPr>
        <p:sp>
          <p:nvSpPr>
            <p:cNvPr id="13326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Shechem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327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3324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Samaria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325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5372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13322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Shiloh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323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379413" y="2362200"/>
            <a:ext cx="7773987" cy="9144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13:4 What was Jeroboam saying when his hand withered?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#13</a:t>
            </a:r>
          </a:p>
        </p:txBody>
      </p:sp>
      <p:grpSp>
        <p:nvGrpSpPr>
          <p:cNvPr id="17414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14350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Praise God!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351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7417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4348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Arrest him!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349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14346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Send for the man of God!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347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7423" name="AutoShape 15"/>
          <p:cNvSpPr>
            <a:spLocks noChangeArrowheads="1"/>
          </p:cNvSpPr>
          <p:nvPr/>
        </p:nvSpPr>
        <p:spPr bwMode="auto">
          <a:xfrm>
            <a:off x="533400" y="3352800"/>
            <a:ext cx="41910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14:20 How long did Jeroboam reign?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#14</a:t>
            </a:r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685800" y="2697163"/>
            <a:ext cx="8077200" cy="579437"/>
            <a:chOff x="432" y="1612"/>
            <a:chExt cx="5088" cy="365"/>
          </a:xfrm>
        </p:grpSpPr>
        <p:sp>
          <p:nvSpPr>
            <p:cNvPr id="15374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40 years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375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3" name="Group 9"/>
          <p:cNvGrpSpPr>
            <a:grpSpLocks/>
          </p:cNvGrpSpPr>
          <p:nvPr/>
        </p:nvGrpSpPr>
        <p:grpSpPr bwMode="auto">
          <a:xfrm>
            <a:off x="685800" y="3840163"/>
            <a:ext cx="8077200" cy="1311275"/>
            <a:chOff x="432" y="2332"/>
            <a:chExt cx="5088" cy="826"/>
          </a:xfrm>
        </p:grpSpPr>
        <p:sp>
          <p:nvSpPr>
            <p:cNvPr id="15372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 startAt="2"/>
              </a:pPr>
              <a:r>
                <a:rPr lang="en-US" altLang="en-US" b="1" dirty="0">
                  <a:solidFill>
                    <a:schemeClr val="bg1"/>
                  </a:solidFill>
                </a:rPr>
                <a:t> 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22 years</a:t>
              </a:r>
              <a:endParaRPr lang="en-US" altLang="en-US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  <a:buFontTx/>
                <a:buAutoNum type="alphaUcPeriod" startAt="2"/>
              </a:pP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373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6" name="Group 12"/>
          <p:cNvGrpSpPr>
            <a:grpSpLocks/>
          </p:cNvGrpSpPr>
          <p:nvPr/>
        </p:nvGrpSpPr>
        <p:grpSpPr bwMode="auto">
          <a:xfrm>
            <a:off x="685800" y="5059363"/>
            <a:ext cx="8077200" cy="579437"/>
            <a:chOff x="432" y="3052"/>
            <a:chExt cx="5088" cy="365"/>
          </a:xfrm>
        </p:grpSpPr>
        <p:sp>
          <p:nvSpPr>
            <p:cNvPr id="15370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7 days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371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381000" y="3581400"/>
            <a:ext cx="56388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15:19  Who did Asa ask Ben-Hadad to break his treaty with?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#15</a:t>
            </a:r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685800" y="2482850"/>
            <a:ext cx="8077200" cy="584200"/>
            <a:chOff x="432" y="1612"/>
            <a:chExt cx="5088" cy="368"/>
          </a:xfrm>
        </p:grpSpPr>
        <p:sp>
          <p:nvSpPr>
            <p:cNvPr id="16398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/>
              </a:pPr>
              <a:r>
                <a:rPr lang="en-US" altLang="en-US" b="1" dirty="0">
                  <a:solidFill>
                    <a:schemeClr val="bg1"/>
                  </a:solidFill>
                </a:rPr>
                <a:t> 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Baasha, King of Israel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399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6396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Jehoshaphat, King of Judah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397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8444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16394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Shishak, King of Egypt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395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8447" name="AutoShape 15"/>
          <p:cNvSpPr>
            <a:spLocks noChangeArrowheads="1"/>
          </p:cNvSpPr>
          <p:nvPr/>
        </p:nvSpPr>
        <p:spPr bwMode="auto">
          <a:xfrm>
            <a:off x="381000" y="2209800"/>
            <a:ext cx="71628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16:18 How did Zimri die?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#16</a:t>
            </a:r>
          </a:p>
        </p:txBody>
      </p: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685800" y="2482851"/>
            <a:ext cx="8077200" cy="1077913"/>
            <a:chOff x="432" y="1612"/>
            <a:chExt cx="5088" cy="679"/>
          </a:xfrm>
        </p:grpSpPr>
        <p:sp>
          <p:nvSpPr>
            <p:cNvPr id="17422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He was struck by a chance arrow between the joints of his armor.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7423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9465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7420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 lion ate him.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7421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9468" name="Group 12"/>
          <p:cNvGrpSpPr>
            <a:grpSpLocks/>
          </p:cNvGrpSpPr>
          <p:nvPr/>
        </p:nvGrpSpPr>
        <p:grpSpPr bwMode="auto">
          <a:xfrm>
            <a:off x="685800" y="4768848"/>
            <a:ext cx="8077200" cy="1077913"/>
            <a:chOff x="432" y="3052"/>
            <a:chExt cx="5088" cy="679"/>
          </a:xfrm>
        </p:grpSpPr>
        <p:sp>
          <p:nvSpPr>
            <p:cNvPr id="17418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He burned the king’s house down upon himself.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7419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9471" name="AutoShape 15"/>
          <p:cNvSpPr>
            <a:spLocks noChangeArrowheads="1"/>
          </p:cNvSpPr>
          <p:nvPr/>
        </p:nvSpPr>
        <p:spPr bwMode="auto">
          <a:xfrm>
            <a:off x="533400" y="4495800"/>
            <a:ext cx="7391400" cy="13716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7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17:17  How sick was the widow of </a:t>
            </a:r>
            <a:r>
              <a:rPr lang="en-US" altLang="en-US" b="1" dirty="0" err="1" smtClean="0">
                <a:solidFill>
                  <a:schemeClr val="bg1"/>
                </a:solidFill>
              </a:rPr>
              <a:t>Zarephath’s</a:t>
            </a:r>
            <a:r>
              <a:rPr lang="en-US" altLang="en-US" b="1" dirty="0" smtClean="0">
                <a:solidFill>
                  <a:schemeClr val="bg1"/>
                </a:solidFill>
              </a:rPr>
              <a:t> son?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#17</a:t>
            </a:r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18446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He had no pulse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447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0489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8444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He already stunk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445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0492" name="Group 12"/>
          <p:cNvGrpSpPr>
            <a:grpSpLocks/>
          </p:cNvGrpSpPr>
          <p:nvPr/>
        </p:nvGrpSpPr>
        <p:grpSpPr bwMode="auto">
          <a:xfrm>
            <a:off x="685800" y="4845050"/>
            <a:ext cx="8077200" cy="584200"/>
            <a:chOff x="432" y="3052"/>
            <a:chExt cx="5088" cy="368"/>
          </a:xfrm>
        </p:grpSpPr>
        <p:sp>
          <p:nvSpPr>
            <p:cNvPr id="18442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 startAt="3"/>
              </a:pPr>
              <a:r>
                <a:rPr lang="en-US" altLang="en-US" b="1" dirty="0">
                  <a:solidFill>
                    <a:schemeClr val="bg1"/>
                  </a:solidFill>
                </a:rPr>
                <a:t> 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He had no breath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443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304800" y="4572000"/>
            <a:ext cx="6027738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9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18:3 Who feared the LORD </a:t>
            </a:r>
            <a:r>
              <a:rPr lang="en-US" altLang="en-US" b="1" dirty="0" smtClean="0">
                <a:solidFill>
                  <a:schemeClr val="bg1"/>
                </a:solidFill>
              </a:rPr>
              <a:t>greatly and hid 100 prophets in a cave?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#18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19470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chemeClr val="bg1"/>
                  </a:solidFill>
                </a:rPr>
                <a:t>A.  	Obadiah</a:t>
              </a:r>
            </a:p>
          </p:txBody>
        </p:sp>
        <p:sp>
          <p:nvSpPr>
            <p:cNvPr id="19471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9468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Zedekiah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469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1516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19466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Micaiah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467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457200" y="2209800"/>
            <a:ext cx="401955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18:44  How many times did Elijah’s servant look towards the sea?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#19</a:t>
            </a:r>
          </a:p>
        </p:txBody>
      </p:sp>
      <p:grpSp>
        <p:nvGrpSpPr>
          <p:cNvPr id="22534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0494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Twice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495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2537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20492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Four times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493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20490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 startAt="3"/>
              </a:pPr>
              <a:r>
                <a:rPr lang="en-US" altLang="en-US" b="1" dirty="0">
                  <a:solidFill>
                    <a:schemeClr val="bg1"/>
                  </a:solidFill>
                </a:rPr>
                <a:t> 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Seven times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491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2543" name="AutoShape 15"/>
          <p:cNvSpPr>
            <a:spLocks noChangeArrowheads="1"/>
          </p:cNvSpPr>
          <p:nvPr/>
        </p:nvSpPr>
        <p:spPr bwMode="auto">
          <a:xfrm>
            <a:off x="457200" y="4572000"/>
            <a:ext cx="47244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2:7  To whom did David instruct Solomon to show kindness?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</a:t>
            </a: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685800" y="2743200"/>
            <a:ext cx="8077200" cy="641350"/>
            <a:chOff x="432" y="1612"/>
            <a:chExt cx="5088" cy="404"/>
          </a:xfrm>
        </p:grpSpPr>
        <p:sp>
          <p:nvSpPr>
            <p:cNvPr id="3086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600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sz="3600" b="1" dirty="0" smtClean="0">
                  <a:solidFill>
                    <a:schemeClr val="bg1"/>
                  </a:solidFill>
                </a:rPr>
                <a:t>Shimei</a:t>
              </a:r>
              <a:endParaRPr lang="en-US" alt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3087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685800" y="3886200"/>
            <a:ext cx="8077200" cy="641350"/>
            <a:chOff x="432" y="2332"/>
            <a:chExt cx="5088" cy="404"/>
          </a:xfrm>
        </p:grpSpPr>
        <p:sp>
          <p:nvSpPr>
            <p:cNvPr id="3084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600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sz="3600" b="1" dirty="0" smtClean="0">
                  <a:solidFill>
                    <a:schemeClr val="bg1"/>
                  </a:solidFill>
                </a:rPr>
                <a:t>Joab</a:t>
              </a:r>
              <a:endParaRPr lang="en-US" alt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3085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762000" y="5029204"/>
            <a:ext cx="8077200" cy="646113"/>
            <a:chOff x="432" y="3052"/>
            <a:chExt cx="5088" cy="407"/>
          </a:xfrm>
        </p:grpSpPr>
        <p:sp>
          <p:nvSpPr>
            <p:cNvPr id="3082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600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sz="3600" b="1" dirty="0" smtClean="0">
                  <a:solidFill>
                    <a:schemeClr val="bg1"/>
                  </a:solidFill>
                </a:rPr>
                <a:t>The sons of Barzillai</a:t>
              </a:r>
              <a:endParaRPr lang="en-US" alt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3083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574675" y="4862514"/>
            <a:ext cx="6816725" cy="1076324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3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19:5 </a:t>
            </a:r>
            <a:r>
              <a:rPr lang="en-US" altLang="en-US" b="1" dirty="0">
                <a:solidFill>
                  <a:schemeClr val="bg1"/>
                </a:solidFill>
              </a:rPr>
              <a:t>Who </a:t>
            </a:r>
            <a:r>
              <a:rPr lang="en-US" altLang="en-US" b="1" dirty="0" smtClean="0">
                <a:solidFill>
                  <a:schemeClr val="bg1"/>
                </a:solidFill>
              </a:rPr>
              <a:t>touched Elijah when he slept under a broom tree?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#20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1518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Ahab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519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21516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An Angel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517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685800" y="4906963"/>
            <a:ext cx="8077200" cy="579437"/>
            <a:chOff x="432" y="3052"/>
            <a:chExt cx="5088" cy="365"/>
          </a:xfrm>
        </p:grpSpPr>
        <p:sp>
          <p:nvSpPr>
            <p:cNvPr id="21514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 lion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515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304800" y="3625850"/>
            <a:ext cx="5791200" cy="86995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20:15 How many young leaders of the provinces did Ahab muster?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#21</a:t>
            </a: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685800" y="2482849"/>
            <a:ext cx="8077200" cy="584200"/>
            <a:chOff x="432" y="1612"/>
            <a:chExt cx="5088" cy="368"/>
          </a:xfrm>
        </p:grpSpPr>
        <p:sp>
          <p:nvSpPr>
            <p:cNvPr id="22542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232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543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4585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22540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32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541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4588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22538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7,000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539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228600" y="2192338"/>
            <a:ext cx="35814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9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21:1 Where was Naboth’s vineyard?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#22</a:t>
            </a:r>
          </a:p>
        </p:txBody>
      </p:sp>
      <p:grpSp>
        <p:nvGrpSpPr>
          <p:cNvPr id="25606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3566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Jerusalem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567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5609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23564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Jericho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565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5612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23562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Jezreel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563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457200" y="4572000"/>
            <a:ext cx="51816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22:23 What kind of spirit did the Lord put in the mouths of the prophets?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#23</a:t>
            </a:r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4590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The Holy Spirit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591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6633" name="Group 9"/>
          <p:cNvGrpSpPr>
            <a:grpSpLocks/>
          </p:cNvGrpSpPr>
          <p:nvPr/>
        </p:nvGrpSpPr>
        <p:grpSpPr bwMode="auto">
          <a:xfrm>
            <a:off x="685800" y="3625848"/>
            <a:ext cx="8077200" cy="584200"/>
            <a:chOff x="432" y="2332"/>
            <a:chExt cx="5088" cy="368"/>
          </a:xfrm>
        </p:grpSpPr>
        <p:sp>
          <p:nvSpPr>
            <p:cNvPr id="24588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A wicked spirit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589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6636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24586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  A lying spirit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587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304800" y="4419600"/>
            <a:ext cx="7848600" cy="13716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3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22:18 What was done with Ahab’s chariot after his death?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#24</a:t>
            </a:r>
          </a:p>
        </p:txBody>
      </p:sp>
      <p:grpSp>
        <p:nvGrpSpPr>
          <p:cNvPr id="27654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5614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/>
              </a:pPr>
              <a:r>
                <a:rPr lang="en-US" altLang="en-US" b="1" dirty="0">
                  <a:solidFill>
                    <a:schemeClr val="bg1"/>
                  </a:solidFill>
                </a:rPr>
                <a:t>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Washed at a pool in Samaria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615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7657" name="Group 9"/>
          <p:cNvGrpSpPr>
            <a:grpSpLocks/>
          </p:cNvGrpSpPr>
          <p:nvPr/>
        </p:nvGrpSpPr>
        <p:grpSpPr bwMode="auto">
          <a:xfrm>
            <a:off x="685800" y="3625850"/>
            <a:ext cx="8077200" cy="1077913"/>
            <a:chOff x="432" y="2332"/>
            <a:chExt cx="5088" cy="679"/>
          </a:xfrm>
        </p:grpSpPr>
        <p:sp>
          <p:nvSpPr>
            <p:cNvPr id="25612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Buried with him in his father’s tomb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613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7660" name="Group 12"/>
          <p:cNvGrpSpPr>
            <a:grpSpLocks/>
          </p:cNvGrpSpPr>
          <p:nvPr/>
        </p:nvGrpSpPr>
        <p:grpSpPr bwMode="auto">
          <a:xfrm>
            <a:off x="685800" y="4845048"/>
            <a:ext cx="8077200" cy="584200"/>
            <a:chOff x="432" y="3052"/>
            <a:chExt cx="5088" cy="368"/>
          </a:xfrm>
        </p:grpSpPr>
        <p:sp>
          <p:nvSpPr>
            <p:cNvPr id="25610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Destroyed as a sign of his iniquity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611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228600" y="2286000"/>
            <a:ext cx="8001000" cy="10668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6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20:20 How did Ben-Hadad, king of the Syrians, escape from the battle?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#25</a:t>
            </a:r>
          </a:p>
        </p:txBody>
      </p:sp>
      <p:grpSp>
        <p:nvGrpSpPr>
          <p:cNvPr id="28678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26638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On a horse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639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26636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In a disguise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637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8684" name="Group 12"/>
          <p:cNvGrpSpPr>
            <a:grpSpLocks/>
          </p:cNvGrpSpPr>
          <p:nvPr/>
        </p:nvGrpSpPr>
        <p:grpSpPr bwMode="auto">
          <a:xfrm>
            <a:off x="685800" y="4845046"/>
            <a:ext cx="8077200" cy="584200"/>
            <a:chOff x="432" y="3052"/>
            <a:chExt cx="5088" cy="368"/>
          </a:xfrm>
        </p:grpSpPr>
        <p:sp>
          <p:nvSpPr>
            <p:cNvPr id="26634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Running from a lion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635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228600" y="2286000"/>
            <a:ext cx="7162800" cy="10668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8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57200" y="2767280"/>
            <a:ext cx="8229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 dirty="0" smtClean="0">
                <a:solidFill>
                  <a:schemeClr val="bg1"/>
                </a:solidFill>
              </a:rPr>
              <a:t>Good work!</a:t>
            </a:r>
            <a:endParaRPr lang="en-US" altLang="en-US" sz="10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3:14  What did God promise Solomon if he walked in his ways?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#3</a:t>
            </a:r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685800" y="2559050"/>
            <a:ext cx="8077200" cy="579438"/>
            <a:chOff x="432" y="1612"/>
            <a:chExt cx="5088" cy="365"/>
          </a:xfrm>
        </p:grpSpPr>
        <p:sp>
          <p:nvSpPr>
            <p:cNvPr id="4110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Victory over every enemy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111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6153" name="Group 9"/>
          <p:cNvGrpSpPr>
            <a:grpSpLocks/>
          </p:cNvGrpSpPr>
          <p:nvPr/>
        </p:nvGrpSpPr>
        <p:grpSpPr bwMode="auto">
          <a:xfrm>
            <a:off x="685800" y="3702050"/>
            <a:ext cx="8077200" cy="579438"/>
            <a:chOff x="432" y="2332"/>
            <a:chExt cx="5088" cy="365"/>
          </a:xfrm>
        </p:grpSpPr>
        <p:sp>
          <p:nvSpPr>
            <p:cNvPr id="4108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 startAt="2"/>
              </a:pPr>
              <a:r>
                <a:rPr lang="en-US" altLang="en-US" b="1" dirty="0">
                  <a:solidFill>
                    <a:schemeClr val="bg1"/>
                  </a:solidFill>
                </a:rPr>
                <a:t>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To lengthen his days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109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6156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4106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To go before him in every battle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107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159" name="AutoShape 15"/>
          <p:cNvSpPr>
            <a:spLocks noChangeArrowheads="1"/>
          </p:cNvSpPr>
          <p:nvPr/>
        </p:nvSpPr>
        <p:spPr bwMode="auto">
          <a:xfrm>
            <a:off x="457200" y="3429000"/>
            <a:ext cx="60960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4:32 How many proverbs and songs did Solomon write?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#4</a:t>
            </a: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685800" y="2482849"/>
            <a:ext cx="8077200" cy="584200"/>
            <a:chOff x="432" y="1612"/>
            <a:chExt cx="5088" cy="368"/>
          </a:xfrm>
        </p:grpSpPr>
        <p:sp>
          <p:nvSpPr>
            <p:cNvPr id="5134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700 proverbs and 300 songs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135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7177" name="Group 9"/>
          <p:cNvGrpSpPr>
            <a:grpSpLocks/>
          </p:cNvGrpSpPr>
          <p:nvPr/>
        </p:nvGrpSpPr>
        <p:grpSpPr bwMode="auto">
          <a:xfrm>
            <a:off x="685800" y="3625848"/>
            <a:ext cx="8077200" cy="584200"/>
            <a:chOff x="432" y="2332"/>
            <a:chExt cx="5088" cy="368"/>
          </a:xfrm>
        </p:grpSpPr>
        <p:sp>
          <p:nvSpPr>
            <p:cNvPr id="5132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3,000 proverbs and 1,005 songs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133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685800" y="4845050"/>
            <a:ext cx="8077200" cy="584200"/>
            <a:chOff x="432" y="3052"/>
            <a:chExt cx="5088" cy="368"/>
          </a:xfrm>
        </p:grpSpPr>
        <p:sp>
          <p:nvSpPr>
            <p:cNvPr id="5130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490 proverbs and 700 songs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131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228600" y="3625850"/>
            <a:ext cx="8534400" cy="79375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5:14 How long was a shift for one of </a:t>
            </a:r>
            <a:r>
              <a:rPr lang="en-US" altLang="en-US" b="1" dirty="0" err="1" smtClean="0">
                <a:solidFill>
                  <a:schemeClr val="bg1"/>
                </a:solidFill>
              </a:rPr>
              <a:t>Adoniram’s</a:t>
            </a:r>
            <a:r>
              <a:rPr lang="en-US" altLang="en-US" b="1" dirty="0" smtClean="0">
                <a:solidFill>
                  <a:schemeClr val="bg1"/>
                </a:solidFill>
              </a:rPr>
              <a:t> laborers in Lebanon?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#5</a:t>
            </a: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6158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1 month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159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6156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1 year 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157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6154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10 years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155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533400" y="2286000"/>
            <a:ext cx="51054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2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6:18 What could not be seen in the inside of the temple?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#6</a:t>
            </a: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7182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Cedar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7183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7180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Gold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7181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9228" name="Group 12"/>
          <p:cNvGrpSpPr>
            <a:grpSpLocks/>
          </p:cNvGrpSpPr>
          <p:nvPr/>
        </p:nvGrpSpPr>
        <p:grpSpPr bwMode="auto">
          <a:xfrm>
            <a:off x="685800" y="4845048"/>
            <a:ext cx="8077200" cy="584200"/>
            <a:chOff x="432" y="3052"/>
            <a:chExt cx="5088" cy="368"/>
          </a:xfrm>
        </p:grpSpPr>
        <p:sp>
          <p:nvSpPr>
            <p:cNvPr id="7178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Stone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7179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304800" y="4572000"/>
            <a:ext cx="3657600" cy="1350963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7:21 What was named Jachin and Boaz?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#7</a:t>
            </a:r>
          </a:p>
        </p:txBody>
      </p:sp>
      <p:grpSp>
        <p:nvGrpSpPr>
          <p:cNvPr id="65542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8206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Solomon’s food tasters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207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65545" name="Group 9"/>
          <p:cNvGrpSpPr>
            <a:grpSpLocks/>
          </p:cNvGrpSpPr>
          <p:nvPr/>
        </p:nvGrpSpPr>
        <p:grpSpPr bwMode="auto">
          <a:xfrm>
            <a:off x="685800" y="3625849"/>
            <a:ext cx="8077200" cy="1077913"/>
            <a:chOff x="432" y="2332"/>
            <a:chExt cx="5088" cy="679"/>
          </a:xfrm>
        </p:grpSpPr>
        <p:sp>
          <p:nvSpPr>
            <p:cNvPr id="8204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The palaces of the wives and concubines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205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65548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8202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The temple’s pillars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203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5551" name="AutoShape 15"/>
          <p:cNvSpPr>
            <a:spLocks noChangeArrowheads="1"/>
          </p:cNvSpPr>
          <p:nvPr/>
        </p:nvSpPr>
        <p:spPr bwMode="auto">
          <a:xfrm>
            <a:off x="304800" y="4572000"/>
            <a:ext cx="64770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8:64 Why did Solomon consecrate the courtyard in front of the house of the Lord?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#8</a:t>
            </a:r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685800" y="2697163"/>
            <a:ext cx="8077200" cy="579437"/>
            <a:chOff x="432" y="1612"/>
            <a:chExt cx="5088" cy="365"/>
          </a:xfrm>
        </p:grpSpPr>
        <p:sp>
          <p:nvSpPr>
            <p:cNvPr id="9230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Because God commanded it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231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685800" y="3840168"/>
            <a:ext cx="8077200" cy="1077913"/>
            <a:chOff x="432" y="2332"/>
            <a:chExt cx="5088" cy="679"/>
          </a:xfrm>
        </p:grpSpPr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Because the courtyard was so magnificent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229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685800" y="5059363"/>
            <a:ext cx="8153400" cy="579437"/>
            <a:chOff x="432" y="3052"/>
            <a:chExt cx="5088" cy="365"/>
          </a:xfrm>
        </p:grpSpPr>
        <p:sp>
          <p:nvSpPr>
            <p:cNvPr id="9226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UcPeriod" startAt="3"/>
              </a:pPr>
              <a:r>
                <a:rPr lang="en-US" altLang="en-US" b="1" dirty="0">
                  <a:solidFill>
                    <a:schemeClr val="bg1"/>
                  </a:solidFill>
                </a:rPr>
                <a:t>    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Because the altar was too small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227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381000" y="4800600"/>
            <a:ext cx="8458200" cy="114300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ible Bow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7818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Round 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9:13 What did Hiram call the 20 cities that Solomon offered him?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#9</a:t>
            </a:r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685800" y="2482850"/>
            <a:ext cx="8077200" cy="579438"/>
            <a:chOff x="432" y="1612"/>
            <a:chExt cx="5088" cy="365"/>
          </a:xfrm>
        </p:grpSpPr>
        <p:sp>
          <p:nvSpPr>
            <p:cNvPr id="10254" name="Text Box 7"/>
            <p:cNvSpPr txBox="1">
              <a:spLocks noChangeArrowheads="1"/>
            </p:cNvSpPr>
            <p:nvPr/>
          </p:nvSpPr>
          <p:spPr bwMode="auto">
            <a:xfrm>
              <a:off x="768" y="161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A.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Cabul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255" name="Oval 8"/>
            <p:cNvSpPr>
              <a:spLocks noChangeArrowheads="1"/>
            </p:cNvSpPr>
            <p:nvPr/>
          </p:nvSpPr>
          <p:spPr bwMode="auto">
            <a:xfrm>
              <a:off x="432" y="1728"/>
              <a:ext cx="192" cy="19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2297" name="Group 9"/>
          <p:cNvGrpSpPr>
            <a:grpSpLocks/>
          </p:cNvGrpSpPr>
          <p:nvPr/>
        </p:nvGrpSpPr>
        <p:grpSpPr bwMode="auto">
          <a:xfrm>
            <a:off x="685800" y="3625850"/>
            <a:ext cx="8077200" cy="579438"/>
            <a:chOff x="432" y="2332"/>
            <a:chExt cx="5088" cy="365"/>
          </a:xfrm>
        </p:grpSpPr>
        <p:sp>
          <p:nvSpPr>
            <p:cNvPr id="10252" name="Text Box 10"/>
            <p:cNvSpPr txBox="1">
              <a:spLocks noChangeArrowheads="1"/>
            </p:cNvSpPr>
            <p:nvPr/>
          </p:nvSpPr>
          <p:spPr bwMode="auto">
            <a:xfrm>
              <a:off x="768" y="233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B.  	</a:t>
              </a:r>
              <a:r>
                <a:rPr lang="en-US" altLang="en-US" b="1" dirty="0" smtClean="0">
                  <a:solidFill>
                    <a:schemeClr val="bg1"/>
                  </a:solidFill>
                </a:rPr>
                <a:t>White </a:t>
              </a:r>
              <a:r>
                <a:rPr lang="en-US" altLang="en-US" b="1" dirty="0" err="1" smtClean="0">
                  <a:solidFill>
                    <a:schemeClr val="bg1"/>
                  </a:solidFill>
                </a:rPr>
                <a:t>Blufrica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253" name="Oval 11"/>
            <p:cNvSpPr>
              <a:spLocks noChangeArrowheads="1"/>
            </p:cNvSpPr>
            <p:nvPr/>
          </p:nvSpPr>
          <p:spPr bwMode="auto">
            <a:xfrm>
              <a:off x="432" y="2448"/>
              <a:ext cx="192" cy="192"/>
            </a:xfrm>
            <a:prstGeom prst="ellipse">
              <a:avLst/>
            </a:prstGeom>
            <a:solidFill>
              <a:srgbClr val="6600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2300" name="Group 12"/>
          <p:cNvGrpSpPr>
            <a:grpSpLocks/>
          </p:cNvGrpSpPr>
          <p:nvPr/>
        </p:nvGrpSpPr>
        <p:grpSpPr bwMode="auto">
          <a:xfrm>
            <a:off x="685800" y="4845050"/>
            <a:ext cx="8077200" cy="579438"/>
            <a:chOff x="432" y="3052"/>
            <a:chExt cx="5088" cy="365"/>
          </a:xfrm>
        </p:grpSpPr>
        <p:sp>
          <p:nvSpPr>
            <p:cNvPr id="10250" name="Text Box 13"/>
            <p:cNvSpPr txBox="1">
              <a:spLocks noChangeArrowheads="1"/>
            </p:cNvSpPr>
            <p:nvPr/>
          </p:nvSpPr>
          <p:spPr bwMode="auto">
            <a:xfrm>
              <a:off x="768" y="3052"/>
              <a:ext cx="47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tabLst>
                  <a:tab pos="914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914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chemeClr val="bg1"/>
                  </a:solidFill>
                </a:rPr>
                <a:t>C.  	</a:t>
              </a:r>
              <a:r>
                <a:rPr lang="en-US" altLang="en-US" b="1" dirty="0" err="1" smtClean="0">
                  <a:solidFill>
                    <a:schemeClr val="bg1"/>
                  </a:solidFill>
                </a:rPr>
                <a:t>Burnsylvania</a:t>
              </a:r>
              <a:endParaRPr lang="en-US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251" name="Oval 14"/>
            <p:cNvSpPr>
              <a:spLocks noChangeArrowheads="1"/>
            </p:cNvSpPr>
            <p:nvPr/>
          </p:nvSpPr>
          <p:spPr bwMode="auto">
            <a:xfrm>
              <a:off x="432" y="3168"/>
              <a:ext cx="192" cy="19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609600" y="2482850"/>
            <a:ext cx="3733800" cy="717550"/>
          </a:xfrm>
          <a:prstGeom prst="roundRect">
            <a:avLst>
              <a:gd name="adj" fmla="val 43333"/>
            </a:avLst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30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654</Words>
  <Application>Microsoft Office PowerPoint</Application>
  <PresentationFormat>On-screen Show (4:3)</PresentationFormat>
  <Paragraphs>177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Jason Hart</dc:creator>
  <cp:lastModifiedBy>Diana</cp:lastModifiedBy>
  <cp:revision>60</cp:revision>
  <cp:lastPrinted>2014-08-31T16:50:18Z</cp:lastPrinted>
  <dcterms:created xsi:type="dcterms:W3CDTF">2006-09-08T00:28:24Z</dcterms:created>
  <dcterms:modified xsi:type="dcterms:W3CDTF">2014-08-31T20:41:03Z</dcterms:modified>
</cp:coreProperties>
</file>